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slideLayout" Target="../slideLayouts/slideLayout5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image" Target="../media/image-9-8.png"/><Relationship Id="rId9" Type="http://schemas.openxmlformats.org/officeDocument/2006/relationships/image" Target="../media/image-9-9.svg"/><Relationship Id="rId10" Type="http://schemas.openxmlformats.org/officeDocument/2006/relationships/slideLayout" Target="../slideLayouts/slideLayout10.xml"/><Relationship Id="rId11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459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Teaching AI to Remember How to Think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0367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Metacognitive Reuse: Turning Recurring LLM Reasoning Into Concise Behaviors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6846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30268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Shubham Jaysukhbhai Kothiya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9207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SJSU ID: 018217901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69620"/>
            <a:ext cx="7556421" cy="25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000"/>
              </a:lnSpc>
              <a:buNone/>
            </a:pPr>
            <a:r>
              <a:rPr lang="en-US" sz="8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Remember How to Think</a:t>
            </a:r>
            <a:endParaRPr lang="en-US" sz="8000" dirty="0"/>
          </a:p>
        </p:txBody>
      </p:sp>
      <p:sp>
        <p:nvSpPr>
          <p:cNvPr id="4" name="Text 1"/>
          <p:cNvSpPr/>
          <p:nvPr/>
        </p:nvSpPr>
        <p:spPr>
          <a:xfrm>
            <a:off x="793790" y="3627477"/>
            <a:ext cx="75564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Metacognitive Reuse represents a fundamental shift in how we approach LLM reasoning—from ephemeral token streams to persistent procedural memory.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93790" y="4612440"/>
            <a:ext cx="7556421" cy="33099"/>
          </a:xfrm>
          <a:prstGeom prst="rect">
            <a:avLst/>
          </a:prstGeom>
          <a:solidFill>
            <a:srgbClr val="454240">
              <a:alpha val="5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507908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Paper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93790" y="5602010"/>
            <a:ext cx="352925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arxiv.org/abs/2509.13237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93790" y="6112431"/>
            <a:ext cx="35292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Authors: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Didolkar, Ballas, Arora, Goyal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93790" y="6949559"/>
            <a:ext cx="352925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Institution: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Meta AI Research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828580" y="507908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Presented by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4828580" y="5602010"/>
            <a:ext cx="352925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Shubham Kothiya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828580" y="6112431"/>
            <a:ext cx="352925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San José State University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0184" y="408742"/>
            <a:ext cx="5712023" cy="418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Reasoning Amnesia Problem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520184" y="1161098"/>
            <a:ext cx="2006679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Challenge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520184" y="1545550"/>
            <a:ext cx="6631900" cy="428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Large language models repeatedly re-derive the same formulas and reasoning patterns every time they encounter similar problems, wasting computational resources and tokens.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520184" y="2094071"/>
            <a:ext cx="6631900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Token Inflation: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Redundant derivations significantly increase compute costs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520184" y="2354937"/>
            <a:ext cx="6631900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Context Saturation: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Verbose traces consume valuable context window space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520184" y="2615803"/>
            <a:ext cx="6631900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 Procedural Memory: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Every problem feels like the first encounter</a:t>
            </a:r>
            <a:endParaRPr lang="en-US" sz="10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5936" y="1177885"/>
            <a:ext cx="5968603" cy="5968603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7485936" y="7296983"/>
            <a:ext cx="6631900" cy="996434"/>
          </a:xfrm>
          <a:prstGeom prst="roundRect">
            <a:avLst>
              <a:gd name="adj" fmla="val 5639"/>
            </a:avLst>
          </a:prstGeom>
          <a:solidFill>
            <a:srgbClr val="F3E4BF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643" y="7499390"/>
            <a:ext cx="167164" cy="13370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920514" y="7464028"/>
            <a:ext cx="6063615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Real-world impact: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 model deriving a geometric series formula on Day 1 uses 500 tokens. The same model re-derives the identical formula on Day 2, wasting another 500 tokens—multiplied across millions of queries.</a:t>
            </a:r>
            <a:endParaRPr lang="en-US" sz="1050" dirty="0"/>
          </a:p>
        </p:txBody>
      </p:sp>
      <p:sp>
        <p:nvSpPr>
          <p:cNvPr id="12" name="Text 8"/>
          <p:cNvSpPr/>
          <p:nvPr/>
        </p:nvSpPr>
        <p:spPr>
          <a:xfrm>
            <a:off x="720804" y="8744903"/>
            <a:ext cx="13389412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"Current inference loops lack a mechanism to promote frequently rediscovered patterns into reusable procedural knowledge."</a:t>
            </a:r>
            <a:endParaRPr lang="en-US" sz="1050" dirty="0"/>
          </a:p>
        </p:txBody>
      </p:sp>
      <p:sp>
        <p:nvSpPr>
          <p:cNvPr id="13" name="Shape 9"/>
          <p:cNvSpPr/>
          <p:nvPr/>
        </p:nvSpPr>
        <p:spPr>
          <a:xfrm>
            <a:off x="520184" y="8594408"/>
            <a:ext cx="15240" cy="515064"/>
          </a:xfrm>
          <a:prstGeom prst="rect">
            <a:avLst/>
          </a:prstGeom>
          <a:solidFill>
            <a:srgbClr val="B88E23"/>
          </a:solidFill>
          <a:ln/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264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57845"/>
            <a:ext cx="7485221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Solution: Behavior Handbook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793790" y="3544610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Convert recurring reasoning patterns into reusable "behaviors" that can be stored, retrieved, and applied to new problems.</a:t>
            </a:r>
            <a:endParaRPr lang="en-US" sz="13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008120"/>
            <a:ext cx="4347567" cy="6804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63811" y="4858583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1. SOLVE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963811" y="5226368"/>
            <a:ext cx="4007525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LLM generates a complete solution with full reasoning trace for the problem</a:t>
            </a:r>
            <a:endParaRPr lang="en-US" sz="13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357" y="4008120"/>
            <a:ext cx="4347567" cy="68044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11378" y="4858583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2. REFLECT</a:t>
            </a:r>
            <a:endParaRPr lang="en-US" sz="1650" dirty="0"/>
          </a:p>
        </p:txBody>
      </p:sp>
      <p:sp>
        <p:nvSpPr>
          <p:cNvPr id="10" name="Text 5"/>
          <p:cNvSpPr/>
          <p:nvPr/>
        </p:nvSpPr>
        <p:spPr>
          <a:xfrm>
            <a:off x="5311378" y="5226368"/>
            <a:ext cx="4007525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Model analyzes its own solution to identify reusable reasoning patterns</a:t>
            </a:r>
            <a:endParaRPr lang="en-US" sz="13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8924" y="4008120"/>
            <a:ext cx="4347567" cy="68044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658945" y="4858583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3. EXTRACT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9658945" y="5226368"/>
            <a:ext cx="4007525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Convert identified patterns into named behaviors stored in the handbook</a:t>
            </a:r>
            <a:endParaRPr lang="en-US" sz="1300" dirty="0"/>
          </a:p>
        </p:txBody>
      </p:sp>
      <p:sp>
        <p:nvSpPr>
          <p:cNvPr id="14" name="Shape 8"/>
          <p:cNvSpPr/>
          <p:nvPr/>
        </p:nvSpPr>
        <p:spPr>
          <a:xfrm>
            <a:off x="793790" y="6132076"/>
            <a:ext cx="13042821" cy="1002506"/>
          </a:xfrm>
          <a:prstGeom prst="roundRect">
            <a:avLst>
              <a:gd name="adj" fmla="val 7127"/>
            </a:avLst>
          </a:prstGeom>
          <a:solidFill>
            <a:srgbClr val="F3E4BF"/>
          </a:solidFill>
          <a:ln/>
        </p:spPr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811" y="6386274"/>
            <a:ext cx="212646" cy="17002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346478" y="6344603"/>
            <a:ext cx="12320111" cy="551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Example Behavior: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behavior_inclusion_exclusion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→ "Use P(A∪B) = P(A) + P(B) - P(A∩B) to avoid double-counting overlapping events in probability calculations."</a:t>
            </a:r>
            <a:endParaRPr lang="en-US" sz="1300" dirty="0"/>
          </a:p>
        </p:txBody>
      </p:sp>
      <p:sp>
        <p:nvSpPr>
          <p:cNvPr id="17" name="Text 10"/>
          <p:cNvSpPr/>
          <p:nvPr/>
        </p:nvSpPr>
        <p:spPr>
          <a:xfrm>
            <a:off x="793790" y="7325916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Insight: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Behaviors represent procedural knowledge (how to think and solve) rather than declarative knowledge (facts and definitions).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56642"/>
            <a:ext cx="728245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Three Ways to Apply Behaviors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80190" y="1595795"/>
            <a:ext cx="3687485" cy="3453289"/>
          </a:xfrm>
          <a:prstGeom prst="roundRect">
            <a:avLst>
              <a:gd name="adj" fmla="val 220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469261" y="1784866"/>
            <a:ext cx="544354" cy="544354"/>
          </a:xfrm>
          <a:prstGeom prst="roundRect">
            <a:avLst>
              <a:gd name="adj" fmla="val 16796213"/>
            </a:avLst>
          </a:prstGeom>
          <a:solidFill>
            <a:srgbClr val="B88E23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18923" y="1934528"/>
            <a:ext cx="244912" cy="24491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69261" y="2510671"/>
            <a:ext cx="3309342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Behavior-Conditioned Inference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6469261" y="3299817"/>
            <a:ext cx="3309342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Retrieve relevant behaviors and provide them in-context during test time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6469261" y="4279463"/>
            <a:ext cx="330934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Result: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Up to 46% fewer tokens while maintaining accuracy</a:t>
            </a:r>
            <a:endParaRPr lang="en-US" sz="1400" dirty="0"/>
          </a:p>
        </p:txBody>
      </p:sp>
      <p:sp>
        <p:nvSpPr>
          <p:cNvPr id="10" name="Shape 6"/>
          <p:cNvSpPr/>
          <p:nvPr/>
        </p:nvSpPr>
        <p:spPr>
          <a:xfrm>
            <a:off x="10149126" y="1595795"/>
            <a:ext cx="3687485" cy="3453289"/>
          </a:xfrm>
          <a:prstGeom prst="roundRect">
            <a:avLst>
              <a:gd name="adj" fmla="val 220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10338197" y="1784866"/>
            <a:ext cx="544354" cy="544354"/>
          </a:xfrm>
          <a:prstGeom prst="roundRect">
            <a:avLst>
              <a:gd name="adj" fmla="val 16796213"/>
            </a:avLst>
          </a:prstGeom>
          <a:solidFill>
            <a:srgbClr val="B88E23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87858" y="1934528"/>
            <a:ext cx="244912" cy="24491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8197" y="2510671"/>
            <a:ext cx="3309342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Behavior-Guided Self-Improvement</a:t>
            </a:r>
            <a:endParaRPr lang="en-US" sz="2100" dirty="0"/>
          </a:p>
        </p:txBody>
      </p:sp>
      <p:sp>
        <p:nvSpPr>
          <p:cNvPr id="14" name="Text 9"/>
          <p:cNvSpPr/>
          <p:nvPr/>
        </p:nvSpPr>
        <p:spPr>
          <a:xfrm>
            <a:off x="10338197" y="3299817"/>
            <a:ext cx="3309342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Extract behaviors from previous attempts and retry the same problem with learned strategies</a:t>
            </a:r>
            <a:endParaRPr lang="en-US" sz="1400" dirty="0"/>
          </a:p>
        </p:txBody>
      </p:sp>
      <p:sp>
        <p:nvSpPr>
          <p:cNvPr id="15" name="Text 10"/>
          <p:cNvSpPr/>
          <p:nvPr/>
        </p:nvSpPr>
        <p:spPr>
          <a:xfrm>
            <a:off x="10338197" y="4279463"/>
            <a:ext cx="330934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Result: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Up to 10% accuracy gain over baseline approaches</a:t>
            </a:r>
            <a:endParaRPr lang="en-US" sz="1400" dirty="0"/>
          </a:p>
        </p:txBody>
      </p:sp>
      <p:sp>
        <p:nvSpPr>
          <p:cNvPr id="16" name="Shape 11"/>
          <p:cNvSpPr/>
          <p:nvPr/>
        </p:nvSpPr>
        <p:spPr>
          <a:xfrm>
            <a:off x="6280190" y="5230535"/>
            <a:ext cx="7556421" cy="2242304"/>
          </a:xfrm>
          <a:prstGeom prst="roundRect">
            <a:avLst>
              <a:gd name="adj" fmla="val 339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7" name="Shape 12"/>
          <p:cNvSpPr/>
          <p:nvPr/>
        </p:nvSpPr>
        <p:spPr>
          <a:xfrm>
            <a:off x="6469261" y="5419606"/>
            <a:ext cx="544354" cy="544354"/>
          </a:xfrm>
          <a:prstGeom prst="roundRect">
            <a:avLst>
              <a:gd name="adj" fmla="val 16796213"/>
            </a:avLst>
          </a:prstGeom>
          <a:solidFill>
            <a:srgbClr val="B88E23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18923" y="5569268"/>
            <a:ext cx="244912" cy="244912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6469261" y="6145411"/>
            <a:ext cx="379666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Behavior-Conditioned SFT</a:t>
            </a:r>
            <a:endParaRPr lang="en-US" sz="2100" dirty="0"/>
          </a:p>
        </p:txBody>
      </p:sp>
      <p:sp>
        <p:nvSpPr>
          <p:cNvPr id="20" name="Text 14"/>
          <p:cNvSpPr/>
          <p:nvPr/>
        </p:nvSpPr>
        <p:spPr>
          <a:xfrm>
            <a:off x="6469261" y="6594396"/>
            <a:ext cx="717827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Fine-tune models on behavior-conditioned reasoning traces for internalized learning</a:t>
            </a:r>
            <a:endParaRPr lang="en-US" sz="1400" dirty="0"/>
          </a:p>
        </p:txBody>
      </p:sp>
      <p:sp>
        <p:nvSpPr>
          <p:cNvPr id="21" name="Text 15"/>
          <p:cNvSpPr/>
          <p:nvPr/>
        </p:nvSpPr>
        <p:spPr>
          <a:xfrm>
            <a:off x="6469261" y="6993493"/>
            <a:ext cx="717827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Result: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2-3x accuracy improvement, no behaviors needed at inference time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264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26913"/>
            <a:ext cx="6197322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RAG vs. Behavior Handbook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793790" y="3713678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Understanding the fundamental difference between traditional retrieval and procedural reasoning storage.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793790" y="4177189"/>
            <a:ext cx="6436400" cy="2405658"/>
          </a:xfrm>
          <a:prstGeom prst="roundRect">
            <a:avLst>
              <a:gd name="adj" fmla="val 2970"/>
            </a:avLst>
          </a:prstGeom>
          <a:solidFill>
            <a:srgbClr val="FFFDFA"/>
          </a:solidFill>
          <a:ln w="22860">
            <a:solidFill>
              <a:srgbClr val="B88E23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86671" y="4370070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Traditional RAG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986671" y="4790956"/>
            <a:ext cx="605063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Knowledge Type: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Declarative (facts, documents, definitions)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986671" y="5122664"/>
            <a:ext cx="605063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Source: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External databases, Wikipedia, knowledge bases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986671" y="5454372"/>
            <a:ext cx="605063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Purpose: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Answer "what is true"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986671" y="5786080"/>
            <a:ext cx="605063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by: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Humans and curated sources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986671" y="6117788"/>
            <a:ext cx="605063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Example: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"What is the capital of France?"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7400211" y="4177189"/>
            <a:ext cx="6436400" cy="2405658"/>
          </a:xfrm>
          <a:prstGeom prst="roundRect">
            <a:avLst>
              <a:gd name="adj" fmla="val 2970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593092" y="4370070"/>
            <a:ext cx="263354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Behavior Handbook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593092" y="4790956"/>
            <a:ext cx="605063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Knowledge Type: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Procedural (how to think, solve, approach)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7593092" y="5122664"/>
            <a:ext cx="605063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Source: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Model's own reasoning traces and patterns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7593092" y="5454372"/>
            <a:ext cx="605063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Purpose: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Guide "how to solve"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7593092" y="5786080"/>
            <a:ext cx="605063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by: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Self-generated by LLM through reflection</a:t>
            </a:r>
            <a:endParaRPr lang="en-US" sz="1300" dirty="0"/>
          </a:p>
        </p:txBody>
      </p:sp>
      <p:sp>
        <p:nvSpPr>
          <p:cNvPr id="18" name="Text 15"/>
          <p:cNvSpPr/>
          <p:nvPr/>
        </p:nvSpPr>
        <p:spPr>
          <a:xfrm>
            <a:off x="7593092" y="6117788"/>
            <a:ext cx="605063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Example: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"How do I approach probability with overlapping events?"</a:t>
            </a:r>
            <a:endParaRPr lang="en-US" sz="1300" dirty="0"/>
          </a:p>
        </p:txBody>
      </p:sp>
      <p:sp>
        <p:nvSpPr>
          <p:cNvPr id="19" name="Text 16"/>
          <p:cNvSpPr/>
          <p:nvPr/>
        </p:nvSpPr>
        <p:spPr>
          <a:xfrm>
            <a:off x="1048941" y="6965513"/>
            <a:ext cx="1278767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Distinction: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RAG retrieves facts to answer questions; Behavior Handbook retrieves strategies to guide reasoning.</a:t>
            </a:r>
            <a:endParaRPr lang="en-US" sz="1300" dirty="0"/>
          </a:p>
        </p:txBody>
      </p:sp>
      <p:sp>
        <p:nvSpPr>
          <p:cNvPr id="20" name="Shape 17"/>
          <p:cNvSpPr/>
          <p:nvPr/>
        </p:nvSpPr>
        <p:spPr>
          <a:xfrm>
            <a:off x="793790" y="6774180"/>
            <a:ext cx="22860" cy="654844"/>
          </a:xfrm>
          <a:prstGeom prst="rect">
            <a:avLst/>
          </a:prstGeom>
          <a:solidFill>
            <a:srgbClr val="B88E23"/>
          </a:solidFill>
          <a:ln/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0925" y="574238"/>
            <a:ext cx="10092333" cy="522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Experimental Results: Dramatic Improvements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730925" y="1513880"/>
            <a:ext cx="4195048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Behavior-Conditioned Inference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30925" y="1994178"/>
            <a:ext cx="7738110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Significant token reduction while maintaining accuracy across state-of-the-art models: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730925" y="2411611"/>
            <a:ext cx="7738110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R1-Llama-70B on MATH dataset: 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highlight>
                  <a:srgbClr val="B88E23"/>
                </a:highlight>
                <a:latin typeface="DM Sans" pitchFamily="34" charset="0"/>
                <a:ea typeface="DM Sans" pitchFamily="34" charset="-122"/>
                <a:cs typeface="DM Sans" pitchFamily="34" charset="-120"/>
              </a:rPr>
              <a:t>46% fewer tokens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accuracy maintained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730925" y="2737247"/>
            <a:ext cx="7738110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Qwen3-32B on MATH dataset: 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highlight>
                  <a:srgbClr val="B88E23"/>
                </a:highlight>
                <a:latin typeface="DM Sans" pitchFamily="34" charset="0"/>
                <a:ea typeface="DM Sans" pitchFamily="34" charset="-122"/>
                <a:cs typeface="DM Sans" pitchFamily="34" charset="-120"/>
              </a:rPr>
              <a:t>40% fewer tokens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accuracy maintained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730925" y="3171468"/>
            <a:ext cx="3790474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Self-Improvement (AIME-24)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30925" y="3651766"/>
            <a:ext cx="7738110" cy="534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Behavior-guided approach achieved 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highlight>
                  <a:srgbClr val="B88E23"/>
                </a:highlight>
                <a:latin typeface="DM Sans" pitchFamily="34" charset="0"/>
                <a:ea typeface="DM Sans" pitchFamily="34" charset="-122"/>
                <a:cs typeface="DM Sans" pitchFamily="34" charset="-120"/>
              </a:rPr>
              <a:t>+10% accuracy improvement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over standard critique-and-revise baseline methods.</a:t>
            </a:r>
            <a:endParaRPr lang="en-US" sz="13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84087" y="1534716"/>
            <a:ext cx="4018240" cy="4018240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30925" y="5991344"/>
            <a:ext cx="7110770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Behavior-Conditioned SFT Results (AIME-24 Accuracy)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730925" y="6638568"/>
            <a:ext cx="4250293" cy="551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00"/>
              </a:lnSpc>
              <a:buNone/>
            </a:pPr>
            <a:r>
              <a:rPr lang="en-US" sz="43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2x</a:t>
            </a:r>
            <a:endParaRPr lang="en-US" sz="4300" dirty="0"/>
          </a:p>
        </p:txBody>
      </p:sp>
      <p:sp>
        <p:nvSpPr>
          <p:cNvPr id="12" name="Text 9"/>
          <p:cNvSpPr/>
          <p:nvPr/>
        </p:nvSpPr>
        <p:spPr>
          <a:xfrm>
            <a:off x="1811893" y="7398544"/>
            <a:ext cx="2088356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Qwen2.5-14B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30925" y="7759660"/>
            <a:ext cx="4250293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SFT: 8% → BC-SFT: 16%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5190053" y="6638568"/>
            <a:ext cx="4250293" cy="551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00"/>
              </a:lnSpc>
              <a:buNone/>
            </a:pPr>
            <a:r>
              <a:rPr lang="en-US" sz="43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1.75x</a:t>
            </a:r>
            <a:endParaRPr lang="en-US" sz="4300" dirty="0"/>
          </a:p>
        </p:txBody>
      </p:sp>
      <p:sp>
        <p:nvSpPr>
          <p:cNvPr id="15" name="Text 12"/>
          <p:cNvSpPr/>
          <p:nvPr/>
        </p:nvSpPr>
        <p:spPr>
          <a:xfrm>
            <a:off x="6271022" y="7398544"/>
            <a:ext cx="2088356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Qwen2.5-32B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5190053" y="7759660"/>
            <a:ext cx="4250293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SFT: 20% → BC-SFT: 35%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9649182" y="6638568"/>
            <a:ext cx="4250293" cy="551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00"/>
              </a:lnSpc>
              <a:buNone/>
            </a:pPr>
            <a:r>
              <a:rPr lang="en-US" sz="43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2x</a:t>
            </a:r>
            <a:endParaRPr lang="en-US" sz="4300" dirty="0"/>
          </a:p>
        </p:txBody>
      </p:sp>
      <p:sp>
        <p:nvSpPr>
          <p:cNvPr id="18" name="Text 15"/>
          <p:cNvSpPr/>
          <p:nvPr/>
        </p:nvSpPr>
        <p:spPr>
          <a:xfrm>
            <a:off x="10730151" y="7398544"/>
            <a:ext cx="2088356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Qwen3-14B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9649182" y="7759660"/>
            <a:ext cx="4250293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SFT: 25% → BC-SFT: 50%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84183"/>
            <a:ext cx="6502956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Behaviors in Action: Real Example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1913453"/>
            <a:ext cx="2211467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Problem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93790" y="2337197"/>
            <a:ext cx="567142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"Two dice are thrown. What is the probability that their product is a multiple of 5?"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793790" y="2720340"/>
            <a:ext cx="1902857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Retrieved Behaviors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793790" y="3098125"/>
            <a:ext cx="5671423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behavior_total_outcomes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793790" y="3393043"/>
            <a:ext cx="5671423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behavior_inclusion_exclusion</a:t>
            </a:r>
            <a:endParaRPr lang="en-US" sz="11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2402" y="1931908"/>
            <a:ext cx="2544008" cy="2544008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014889" y="5028724"/>
            <a:ext cx="2679621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Model's Reasoning (excerpt):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1014889" y="5480209"/>
            <a:ext cx="1282172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"Total outcomes = 6 × 6 = 36. </a:t>
            </a:r>
            <a:pPr algn="l" indent="0" marL="0">
              <a:lnSpc>
                <a:spcPts val="1850"/>
              </a:lnSpc>
              <a:buNone/>
            </a:pPr>
            <a:r>
              <a:rPr lang="en-US" sz="1150" i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 think this is behavior_total_outcomes.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Two scenarios: first die = 5, or second die = 5. Wait — if I add these, I'd double-count when both are 5. </a:t>
            </a:r>
            <a:pPr algn="l" indent="0" marL="0">
              <a:lnSpc>
                <a:spcPts val="1850"/>
              </a:lnSpc>
              <a:buNone/>
            </a:pPr>
            <a:r>
              <a:rPr lang="en-US" sz="1150" i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sounds like behavior_inclusion_exclusion...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"</a:t>
            </a:r>
            <a:endParaRPr lang="en-US" sz="1150" dirty="0"/>
          </a:p>
        </p:txBody>
      </p:sp>
      <p:sp>
        <p:nvSpPr>
          <p:cNvPr id="11" name="Shape 8"/>
          <p:cNvSpPr/>
          <p:nvPr/>
        </p:nvSpPr>
        <p:spPr>
          <a:xfrm>
            <a:off x="793790" y="4807625"/>
            <a:ext cx="15240" cy="1309926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2" name="Shape 9"/>
          <p:cNvSpPr/>
          <p:nvPr/>
        </p:nvSpPr>
        <p:spPr>
          <a:xfrm>
            <a:off x="793790" y="6283404"/>
            <a:ext cx="13042821" cy="862013"/>
          </a:xfrm>
          <a:prstGeom prst="roundRect">
            <a:avLst>
              <a:gd name="adj" fmla="val 7184"/>
            </a:avLst>
          </a:prstGeom>
          <a:solidFill>
            <a:srgbClr val="F3E4BF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189" y="6498550"/>
            <a:ext cx="184190" cy="147399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1272778" y="6467594"/>
            <a:ext cx="12416433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Critical Outcome: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The model spends its tokens on NEW reasoning about the specific problem, not on re-deriving fundamental formulas it has already discovered. This is the essence of metacognitive efficiency.</a:t>
            </a:r>
            <a:endParaRPr lang="en-US" sz="1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4118" y="443151"/>
            <a:ext cx="5619988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Limitations &amp; Future Directions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564118" y="1213723"/>
            <a:ext cx="2109788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Current Limitations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64118" y="1624608"/>
            <a:ext cx="6584037" cy="1093589"/>
          </a:xfrm>
          <a:prstGeom prst="roundRect">
            <a:avLst>
              <a:gd name="adj" fmla="val 6689"/>
            </a:avLst>
          </a:prstGeom>
          <a:solidFill>
            <a:srgbClr val="FFFDFA"/>
          </a:solidFill>
          <a:ln w="15240">
            <a:solidFill>
              <a:srgbClr val="B88E23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48878" y="1624608"/>
            <a:ext cx="60960" cy="1093589"/>
          </a:xfrm>
          <a:prstGeom prst="roundRect">
            <a:avLst>
              <a:gd name="adj" fmla="val 94394"/>
            </a:avLst>
          </a:prstGeom>
          <a:solidFill>
            <a:srgbClr val="B88E23"/>
          </a:solidFill>
          <a:ln/>
        </p:spPr>
      </p:sp>
      <p:sp>
        <p:nvSpPr>
          <p:cNvPr id="6" name="Text 4"/>
          <p:cNvSpPr/>
          <p:nvPr/>
        </p:nvSpPr>
        <p:spPr>
          <a:xfrm>
            <a:off x="762000" y="1776770"/>
            <a:ext cx="1712476" cy="213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Static Retrieval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762000" y="2127647"/>
            <a:ext cx="6233993" cy="438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Behaviors are fixed at the start of reasoning—no dynamic mid-reasoning retrieval capability yet implemented</a:t>
            </a:r>
            <a:endParaRPr lang="en-US" sz="1050" dirty="0"/>
          </a:p>
        </p:txBody>
      </p:sp>
      <p:sp>
        <p:nvSpPr>
          <p:cNvPr id="8" name="Shape 6"/>
          <p:cNvSpPr/>
          <p:nvPr/>
        </p:nvSpPr>
        <p:spPr>
          <a:xfrm>
            <a:off x="564118" y="2855119"/>
            <a:ext cx="6584037" cy="874395"/>
          </a:xfrm>
          <a:prstGeom prst="roundRect">
            <a:avLst>
              <a:gd name="adj" fmla="val 8366"/>
            </a:avLst>
          </a:prstGeom>
          <a:solidFill>
            <a:srgbClr val="FFFDFA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48878" y="2855119"/>
            <a:ext cx="60960" cy="874395"/>
          </a:xfrm>
          <a:prstGeom prst="roundRect">
            <a:avLst>
              <a:gd name="adj" fmla="val 94394"/>
            </a:avLst>
          </a:prstGeom>
          <a:solidFill>
            <a:srgbClr val="B88E23"/>
          </a:solidFill>
          <a:ln/>
        </p:spPr>
      </p:sp>
      <p:sp>
        <p:nvSpPr>
          <p:cNvPr id="10" name="Text 8"/>
          <p:cNvSpPr/>
          <p:nvPr/>
        </p:nvSpPr>
        <p:spPr>
          <a:xfrm>
            <a:off x="762000" y="3007281"/>
            <a:ext cx="1712476" cy="213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Scale Questions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62000" y="3358158"/>
            <a:ext cx="6233993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Unclear if approach scales to massive cross-domain behavior libraries with thousands of patterns</a:t>
            </a:r>
            <a:endParaRPr lang="en-US" sz="1050" dirty="0"/>
          </a:p>
        </p:txBody>
      </p:sp>
      <p:sp>
        <p:nvSpPr>
          <p:cNvPr id="12" name="Shape 10"/>
          <p:cNvSpPr/>
          <p:nvPr/>
        </p:nvSpPr>
        <p:spPr>
          <a:xfrm>
            <a:off x="564118" y="3866436"/>
            <a:ext cx="6584037" cy="1093589"/>
          </a:xfrm>
          <a:prstGeom prst="roundRect">
            <a:avLst>
              <a:gd name="adj" fmla="val 6689"/>
            </a:avLst>
          </a:prstGeom>
          <a:solidFill>
            <a:srgbClr val="FFFDFA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548878" y="3866436"/>
            <a:ext cx="60960" cy="1093589"/>
          </a:xfrm>
          <a:prstGeom prst="roundRect">
            <a:avLst>
              <a:gd name="adj" fmla="val 94394"/>
            </a:avLst>
          </a:prstGeom>
          <a:solidFill>
            <a:srgbClr val="B88E23"/>
          </a:solidFill>
          <a:ln/>
        </p:spPr>
      </p:sp>
      <p:sp>
        <p:nvSpPr>
          <p:cNvPr id="14" name="Text 12"/>
          <p:cNvSpPr/>
          <p:nvPr/>
        </p:nvSpPr>
        <p:spPr>
          <a:xfrm>
            <a:off x="762000" y="4018598"/>
            <a:ext cx="1712476" cy="213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Domain Focus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762000" y="4369475"/>
            <a:ext cx="6233993" cy="438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Paper primarily focuses on mathematical reasoning; code generation, scientific reasoning, and dialogue remain untested</a:t>
            </a:r>
            <a:endParaRPr lang="en-US" sz="1050" dirty="0"/>
          </a:p>
        </p:txBody>
      </p:sp>
      <p:sp>
        <p:nvSpPr>
          <p:cNvPr id="16" name="Text 14"/>
          <p:cNvSpPr/>
          <p:nvPr/>
        </p:nvSpPr>
        <p:spPr>
          <a:xfrm>
            <a:off x="7489865" y="1213723"/>
            <a:ext cx="2253734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Future Opportunities</a:t>
            </a:r>
            <a:endParaRPr lang="en-US" sz="1600" dirty="0"/>
          </a:p>
        </p:txBody>
      </p:sp>
      <p:pic>
        <p:nvPicPr>
          <p:cNvPr id="1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9865" y="1624608"/>
            <a:ext cx="5596414" cy="5596414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7489865" y="7375088"/>
            <a:ext cx="6584037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Tool-Based Retrieval: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Train models to query the handbook as an active tool during reasoning</a:t>
            </a:r>
            <a:endParaRPr lang="en-US" sz="1050" dirty="0"/>
          </a:p>
        </p:txBody>
      </p:sp>
      <p:sp>
        <p:nvSpPr>
          <p:cNvPr id="19" name="Text 16"/>
          <p:cNvSpPr/>
          <p:nvPr/>
        </p:nvSpPr>
        <p:spPr>
          <a:xfrm>
            <a:off x="7489865" y="7642146"/>
            <a:ext cx="6584037" cy="438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Cross-Domain Libraries: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Build universal behavior handbooks spanning mathematics, code, science, and language</a:t>
            </a:r>
            <a:endParaRPr lang="en-US" sz="1050" dirty="0"/>
          </a:p>
        </p:txBody>
      </p:sp>
      <p:sp>
        <p:nvSpPr>
          <p:cNvPr id="20" name="Text 17"/>
          <p:cNvSpPr/>
          <p:nvPr/>
        </p:nvSpPr>
        <p:spPr>
          <a:xfrm>
            <a:off x="7489865" y="8128397"/>
            <a:ext cx="6584037" cy="438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Behavior Marketplaces: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Enable sharing and transfer of reasoning patterns across different models and organizations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41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5535" y="549235"/>
            <a:ext cx="3246001" cy="405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Takeaways</a:t>
            </a:r>
            <a:endParaRPr lang="en-US" sz="2550" dirty="0"/>
          </a:p>
        </p:txBody>
      </p:sp>
      <p:sp>
        <p:nvSpPr>
          <p:cNvPr id="4" name="Shape 1"/>
          <p:cNvSpPr/>
          <p:nvPr/>
        </p:nvSpPr>
        <p:spPr>
          <a:xfrm>
            <a:off x="6185535" y="1149548"/>
            <a:ext cx="7745730" cy="1323142"/>
          </a:xfrm>
          <a:prstGeom prst="roundRect">
            <a:avLst>
              <a:gd name="adj" fmla="val 4122"/>
            </a:avLst>
          </a:prstGeom>
          <a:solidFill>
            <a:srgbClr val="F7EDD4"/>
          </a:solidFill>
          <a:ln w="7620">
            <a:solidFill>
              <a:srgbClr val="B88E23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22933" y="1286947"/>
            <a:ext cx="389453" cy="389453"/>
          </a:xfrm>
          <a:prstGeom prst="roundRect">
            <a:avLst>
              <a:gd name="adj" fmla="val 23476737"/>
            </a:avLst>
          </a:prstGeom>
          <a:solidFill>
            <a:srgbClr val="B88E23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9970" y="1393984"/>
            <a:ext cx="175260" cy="1752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22933" y="1806178"/>
            <a:ext cx="2021681" cy="243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Procedural Memory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322933" y="2127528"/>
            <a:ext cx="7470934" cy="207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Teach LLMs HOW to think and approach problems, not just what conclusions to reach</a:t>
            </a:r>
            <a:endParaRPr lang="en-US" sz="1000" dirty="0"/>
          </a:p>
        </p:txBody>
      </p:sp>
      <p:sp>
        <p:nvSpPr>
          <p:cNvPr id="9" name="Shape 5"/>
          <p:cNvSpPr/>
          <p:nvPr/>
        </p:nvSpPr>
        <p:spPr>
          <a:xfrm>
            <a:off x="6185535" y="2602468"/>
            <a:ext cx="7745730" cy="1323142"/>
          </a:xfrm>
          <a:prstGeom prst="roundRect">
            <a:avLst>
              <a:gd name="adj" fmla="val 412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322933" y="2739866"/>
            <a:ext cx="389453" cy="389453"/>
          </a:xfrm>
          <a:prstGeom prst="roundRect">
            <a:avLst>
              <a:gd name="adj" fmla="val 23476737"/>
            </a:avLst>
          </a:prstGeom>
          <a:solidFill>
            <a:srgbClr val="B88E23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29970" y="2846903"/>
            <a:ext cx="175260" cy="17526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322933" y="3259098"/>
            <a:ext cx="1947624" cy="243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46% Token Savings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6322933" y="3580448"/>
            <a:ext cx="7470934" cy="207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Achieve dramatically more efficient reasoning without sacrificing accuracy or solution quality</a:t>
            </a:r>
            <a:endParaRPr lang="en-US" sz="1000" dirty="0"/>
          </a:p>
        </p:txBody>
      </p:sp>
      <p:sp>
        <p:nvSpPr>
          <p:cNvPr id="14" name="Shape 9"/>
          <p:cNvSpPr/>
          <p:nvPr/>
        </p:nvSpPr>
        <p:spPr>
          <a:xfrm>
            <a:off x="6185535" y="4055388"/>
            <a:ext cx="7745730" cy="1323142"/>
          </a:xfrm>
          <a:prstGeom prst="roundRect">
            <a:avLst>
              <a:gd name="adj" fmla="val 412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322933" y="4192786"/>
            <a:ext cx="389453" cy="389453"/>
          </a:xfrm>
          <a:prstGeom prst="roundRect">
            <a:avLst>
              <a:gd name="adj" fmla="val 23476737"/>
            </a:avLst>
          </a:prstGeom>
          <a:solidFill>
            <a:srgbClr val="B88E23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29970" y="4299823"/>
            <a:ext cx="175260" cy="17526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322933" y="4712018"/>
            <a:ext cx="1947624" cy="243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Self-Generated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6322933" y="5033367"/>
            <a:ext cx="7470934" cy="207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Behaviors are extracted from the model's own reasoning traces through metacognitive reflection</a:t>
            </a:r>
            <a:endParaRPr lang="en-US" sz="1000" dirty="0"/>
          </a:p>
        </p:txBody>
      </p:sp>
      <p:sp>
        <p:nvSpPr>
          <p:cNvPr id="19" name="Shape 13"/>
          <p:cNvSpPr/>
          <p:nvPr/>
        </p:nvSpPr>
        <p:spPr>
          <a:xfrm>
            <a:off x="6185535" y="5508308"/>
            <a:ext cx="7745730" cy="1323142"/>
          </a:xfrm>
          <a:prstGeom prst="roundRect">
            <a:avLst>
              <a:gd name="adj" fmla="val 4122"/>
            </a:avLst>
          </a:prstGeom>
          <a:solidFill>
            <a:srgbClr val="F7EDD4"/>
          </a:solidFill>
          <a:ln w="7620">
            <a:solidFill>
              <a:srgbClr val="B88E23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322933" y="5645706"/>
            <a:ext cx="389453" cy="389453"/>
          </a:xfrm>
          <a:prstGeom prst="roundRect">
            <a:avLst>
              <a:gd name="adj" fmla="val 23476737"/>
            </a:avLst>
          </a:prstGeom>
          <a:solidFill>
            <a:srgbClr val="B88E23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29970" y="5752743"/>
            <a:ext cx="175260" cy="17526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322933" y="6164937"/>
            <a:ext cx="1947624" cy="243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2-3x SFT Gains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6322933" y="6486287"/>
            <a:ext cx="7470934" cy="207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Behavior-Conditioned SFT dramatically improves model training effectiveness and final performance</a:t>
            </a:r>
            <a:endParaRPr lang="en-US" sz="1000" dirty="0"/>
          </a:p>
        </p:txBody>
      </p:sp>
      <p:sp>
        <p:nvSpPr>
          <p:cNvPr id="24" name="Text 17"/>
          <p:cNvSpPr/>
          <p:nvPr/>
        </p:nvSpPr>
        <p:spPr>
          <a:xfrm>
            <a:off x="6380202" y="7123390"/>
            <a:ext cx="7551063" cy="4155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"Converting slow chains of thought into fast, reusable behaviors enables LLMs that learn not just to solve problems—but to remember how they solved them."</a:t>
            </a:r>
            <a:endParaRPr lang="en-US" sz="1000" dirty="0"/>
          </a:p>
        </p:txBody>
      </p:sp>
      <p:sp>
        <p:nvSpPr>
          <p:cNvPr id="25" name="Shape 18"/>
          <p:cNvSpPr/>
          <p:nvPr/>
        </p:nvSpPr>
        <p:spPr>
          <a:xfrm>
            <a:off x="6185535" y="6977420"/>
            <a:ext cx="15240" cy="707469"/>
          </a:xfrm>
          <a:prstGeom prst="rect">
            <a:avLst/>
          </a:prstGeom>
          <a:solidFill>
            <a:srgbClr val="B88E23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2025-12-11T10:43:20Z</dcterms:created>
  <dcterms:modified xsi:type="dcterms:W3CDTF">2025-12-11T10:43:20Z</dcterms:modified>
</cp:coreProperties>
</file>